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8" r:id="rId3"/>
    <p:sldId id="289" r:id="rId4"/>
    <p:sldId id="290" r:id="rId5"/>
    <p:sldId id="295" r:id="rId6"/>
    <p:sldId id="297" r:id="rId7"/>
    <p:sldId id="291" r:id="rId8"/>
    <p:sldId id="292" r:id="rId9"/>
    <p:sldId id="296" r:id="rId10"/>
    <p:sldId id="293" r:id="rId11"/>
    <p:sldId id="294" r:id="rId12"/>
    <p:sldId id="281" r:id="rId13"/>
    <p:sldId id="28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4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485" autoAdjust="0"/>
    <p:restoredTop sz="97427" autoAdjust="0"/>
  </p:normalViewPr>
  <p:slideViewPr>
    <p:cSldViewPr snapToGrid="0" showGuides="1">
      <p:cViewPr varScale="1">
        <p:scale>
          <a:sx n="77" d="100"/>
          <a:sy n="77" d="100"/>
        </p:scale>
        <p:origin x="88" y="12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  <a:endParaRPr lang="ru-RU"/>
          </a:p>
          <a:p>
            <a:pPr lvl="1"/>
            <a:r>
              <a:rPr lang="ru-RU"/>
              <a:t>Второй уровень</a:t>
            </a:r>
            <a:endParaRPr lang="ru-RU"/>
          </a:p>
          <a:p>
            <a:pPr lvl="2"/>
            <a:r>
              <a:rPr lang="ru-RU"/>
              <a:t>Третий уровень</a:t>
            </a:r>
            <a:endParaRPr lang="ru-RU"/>
          </a:p>
          <a:p>
            <a:pPr lvl="3"/>
            <a:r>
              <a:rPr lang="ru-RU"/>
              <a:t>Четвертый уровень</a:t>
            </a:r>
            <a:endParaRPr lang="ru-RU"/>
          </a:p>
          <a:p>
            <a:pPr lvl="4"/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2245F-C5BB-4652-99C6-0FF7DABFAA07}" type="datetimeFigureOut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8437E3-AE7A-4E23-8DF9-05F891933C7E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hyperlink" Target="mailto:olimpiadarb@yandex.r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lk-soop.fioco.ru/" TargetMode="Externa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hyperlink" Target="https://uts.sirius.online/" TargetMode="Externa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3" Type="http://schemas.openxmlformats.org/officeDocument/2006/relationships/hyperlink" Target="https://uts.sirius.online/" TargetMode="Externa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hyperlink" Target="https://siriusolymp.ru/" TargetMode="Externa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hyperlink" Target="https://avroracenter.com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1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633919" y="4611898"/>
            <a:ext cx="5054137" cy="832737"/>
          </a:xfrm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Валиева Гульфия Ильдаровна</a:t>
            </a:r>
            <a:endParaRPr lang="ru-RU" sz="2000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116378" y="994870"/>
            <a:ext cx="11953702" cy="58691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</a:schemeClr>
              </a:gs>
              <a:gs pos="46000">
                <a:schemeClr val="accent1">
                  <a:lumMod val="95000"/>
                  <a:lumOff val="5000"/>
                </a:schemeClr>
              </a:gs>
              <a:gs pos="100000">
                <a:schemeClr val="accent1">
                  <a:lumMod val="6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1670" y="5444635"/>
            <a:ext cx="3731075" cy="78035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10" y="1906918"/>
            <a:ext cx="1975026" cy="2792594"/>
          </a:xfrm>
          <a:prstGeom prst="rect">
            <a:avLst/>
          </a:prstGeom>
        </p:spPr>
      </p:pic>
      <p:sp>
        <p:nvSpPr>
          <p:cNvPr id="16" name="Заголовок 3"/>
          <p:cNvSpPr txBox="1"/>
          <p:nvPr/>
        </p:nvSpPr>
        <p:spPr>
          <a:xfrm>
            <a:off x="0" y="216342"/>
            <a:ext cx="1219199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ГАОУДО "Центр развития талантов "Аврора"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одзаголовок 2"/>
          <p:cNvSpPr txBox="1"/>
          <p:nvPr/>
        </p:nvSpPr>
        <p:spPr>
          <a:xfrm>
            <a:off x="6582235" y="5213912"/>
            <a:ext cx="5519650" cy="11632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ru-RU" sz="1800" b="1" i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Зав.учебно</a:t>
            </a:r>
            <a:r>
              <a:rPr lang="ru-RU" sz="1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-методическим отделом ГАОУДО </a:t>
            </a:r>
            <a:br>
              <a:rPr lang="ru-RU" sz="1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«Центр развития талантов "Аврора"»</a:t>
            </a:r>
            <a:endParaRPr lang="ru-RU" sz="18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2966" y="2022630"/>
            <a:ext cx="855379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254061"/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Информационно-методическое сопровождение школьного этапа всероссийской олимпиады школьников</a:t>
            </a:r>
            <a:endParaRPr lang="ru-RU" sz="3600" b="1" dirty="0">
              <a:solidFill>
                <a:srgbClr val="25406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381" y="-12659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отчетов о проведении школьного этапа ВсОШ </a:t>
            </a:r>
            <a:b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срок до 13 ноября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4" y="900871"/>
            <a:ext cx="6649037" cy="2628117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362" y="2504440"/>
            <a:ext cx="5617619" cy="410401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Инструкция для участника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613" y="1615455"/>
            <a:ext cx="4218132" cy="4351337"/>
          </a:xfr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359143" y="4007601"/>
            <a:ext cx="1975275" cy="27922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5434" y="1575596"/>
            <a:ext cx="10871564" cy="4351338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 заданиям и критериям ШЭ ВсОШ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кодам участников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публикации результатов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форс-мажорным ситуациям по время выполнения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+79373693529 Гульфия Ильдаровна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1"/>
              </a:rPr>
              <a:t>olimpiadarb@yandex.ru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749841" y="4065790"/>
            <a:ext cx="1975275" cy="27922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334" y="144781"/>
            <a:ext cx="10515600" cy="1325563"/>
          </a:xfrm>
        </p:spPr>
        <p:txBody>
          <a:bodyPr>
            <a:normAutofit/>
          </a:bodyPr>
          <a:lstStyle/>
          <a:p>
            <a:pPr lvl="0" algn="ctr">
              <a:tabLst>
                <a:tab pos="198120" algn="l"/>
              </a:tabLst>
            </a:pP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Предметы, проводимые на платформе «</a:t>
            </a:r>
            <a:r>
              <a:rPr lang="ru-RU" sz="3600" b="1" dirty="0" err="1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Сириус.Курсы</a:t>
            </a:r>
            <a:r>
              <a:rPr lang="ru-RU" sz="3600" b="1" dirty="0">
                <a:solidFill>
                  <a:schemeClr val="tx2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/>
              <a:latin typeface="Calibri" panose="020F0502020204030204" pitchFamily="34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2282825"/>
            <a:ext cx="10515600" cy="4351338"/>
          </a:xfrm>
        </p:spPr>
        <p:txBody>
          <a:bodyPr/>
          <a:lstStyle/>
          <a:p>
            <a:r>
              <a:rPr lang="ru-RU" dirty="0"/>
              <a:t>1 группа: 6 обязательных предмета – астрономия, биология, информатика, математика, физика, химия.</a:t>
            </a:r>
            <a:endParaRPr lang="ru-RU" dirty="0"/>
          </a:p>
          <a:p>
            <a:endParaRPr lang="ru-RU" dirty="0"/>
          </a:p>
          <a:p>
            <a:r>
              <a:rPr lang="ru-RU" dirty="0"/>
              <a:t>2 группа: 4 дополнительных предмета – </a:t>
            </a:r>
            <a:r>
              <a:rPr lang="ru-RU" dirty="0" err="1"/>
              <a:t>ОБиЗР</a:t>
            </a:r>
            <a:r>
              <a:rPr lang="ru-RU" dirty="0"/>
              <a:t>, искусство (МХК), экология, экономика.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-39836"/>
            <a:ext cx="10515600" cy="9060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Предметы, проводимые на платформе «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Сириус.Курсы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9335" y="12684"/>
            <a:ext cx="1236066" cy="245966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5" y="290224"/>
            <a:ext cx="936953" cy="245966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918771"/>
            <a:ext cx="10972800" cy="5258192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 группа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(астрономия, биология, информатика, математика, физика, химия):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/>
              <a:t>За 5 дней на сайте ИМ СООП (ФИСОКО) общеобразовательные организации получают доступ к кодам участников </a:t>
            </a:r>
            <a:r>
              <a:rPr lang="en-US" dirty="0">
                <a:hlinkClick r:id="rId3"/>
              </a:rPr>
              <a:t>https://lk-soop.fioco.ru/</a:t>
            </a:r>
            <a:r>
              <a:rPr lang="ru-RU" dirty="0"/>
              <a:t> </a:t>
            </a:r>
            <a:endParaRPr lang="ru-RU" dirty="0"/>
          </a:p>
          <a:p>
            <a:r>
              <a:rPr lang="ru-RU" dirty="0"/>
              <a:t>Раздают школьникам коды участников (заранее присвоив коду ФИО участника)</a:t>
            </a:r>
            <a:endParaRPr lang="ru-RU" dirty="0"/>
          </a:p>
          <a:p>
            <a:r>
              <a:rPr lang="ru-RU" dirty="0"/>
              <a:t>Через 14 дней на сайте ИМ СООП (ФИОКО) публикуются окончательные результаты</a:t>
            </a: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-39836"/>
            <a:ext cx="10515600" cy="9060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Предметы, проводимые на платформе «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Сириус.Курсы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9335" y="12684"/>
            <a:ext cx="1236066" cy="245966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5" y="290224"/>
            <a:ext cx="936953" cy="245966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918771"/>
            <a:ext cx="6831590" cy="525819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группа 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ОБиЗР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искусство (МХК), экология, экономика.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dirty="0"/>
              <a:t>За 3 дня коды участников будут высланы муниципальным координаторам.</a:t>
            </a:r>
            <a:endParaRPr lang="ru-RU" dirty="0"/>
          </a:p>
          <a:p>
            <a:r>
              <a:rPr lang="ru-RU" dirty="0"/>
              <a:t>Муниципальные координаторы направляют каждой школе их коды (согласно логину школы в ФИСОКО)</a:t>
            </a:r>
            <a:endParaRPr lang="ru-RU" dirty="0"/>
          </a:p>
          <a:p>
            <a:r>
              <a:rPr lang="ru-RU" dirty="0"/>
              <a:t>Через 14 дней на почты муниципальных координаторов будут высланы окончательные итоги.</a:t>
            </a:r>
            <a:endParaRPr lang="ru-RU" dirty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5179" y="1577526"/>
            <a:ext cx="3828910" cy="453232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0" y="-39836"/>
            <a:ext cx="10515600" cy="906087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Предметы, проводимые на платформе «</a:t>
            </a:r>
            <a:r>
              <a:rPr lang="ru-RU" sz="28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Сириус.Курсы</a:t>
            </a: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9335" y="12684"/>
            <a:ext cx="1236066" cy="245966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5" y="290224"/>
            <a:ext cx="936953" cy="245966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27811" y="1471353"/>
            <a:ext cx="11032375" cy="3807229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Автоматическая проверка заданий платформой </a:t>
            </a:r>
            <a:r>
              <a:rPr lang="ru-RU" dirty="0" err="1"/>
              <a:t>Сириус.Курсы</a:t>
            </a:r>
            <a:endParaRPr lang="ru-RU" dirty="0"/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Предварительные результаты через 7 дней по коду участника</a:t>
            </a:r>
            <a:endParaRPr lang="ru-RU" dirty="0"/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Заявление о несогласии с выставленными баллами (к учителю или в РПМК на почту </a:t>
            </a:r>
            <a:r>
              <a:rPr lang="en-US" dirty="0"/>
              <a:t>olimpiadarb@yandex.ru</a:t>
            </a:r>
            <a:r>
              <a:rPr lang="ru-RU" dirty="0"/>
              <a:t>)</a:t>
            </a:r>
            <a:endParaRPr lang="ru-RU" dirty="0"/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Окончательные результаты через 14 дней по коду участника</a:t>
            </a:r>
            <a:endParaRPr lang="ru-RU" dirty="0"/>
          </a:p>
          <a:p>
            <a:pPr algn="ctr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dirty="0"/>
              <a:t>Платформа выполнения заданий </a:t>
            </a:r>
            <a:r>
              <a:rPr lang="en-US" dirty="0">
                <a:hlinkClick r:id="rId3"/>
              </a:rPr>
              <a:t>https://uts.sirius.online</a:t>
            </a: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04791" y="-1924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Платформа «</a:t>
            </a:r>
            <a:r>
              <a:rPr lang="ru-RU" sz="36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Сириус.Курсы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для выполнения онлайн-туров школьного этапа ВсОШ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05568" y="1178480"/>
            <a:ext cx="10515600" cy="4351338"/>
          </a:xfrm>
        </p:spPr>
        <p:txBody>
          <a:bodyPr/>
          <a:lstStyle/>
          <a:p>
            <a:endParaRPr lang="ru-RU" dirty="0">
              <a:hlinkClick r:id="rId3"/>
            </a:endParaRPr>
          </a:p>
          <a:p>
            <a:endParaRPr lang="ru-RU" dirty="0">
              <a:hlinkClick r:id="rId3"/>
            </a:endParaRPr>
          </a:p>
          <a:p>
            <a:r>
              <a:rPr lang="en-US" dirty="0">
                <a:hlinkClick r:id="rId3"/>
              </a:rPr>
              <a:t>https://uts.sirius.online</a:t>
            </a:r>
            <a:endParaRPr lang="ru-RU" dirty="0"/>
          </a:p>
          <a:p>
            <a:endParaRPr lang="ru-RU" dirty="0"/>
          </a:p>
          <a:p>
            <a:endParaRPr lang="ru-RU" dirty="0"/>
          </a:p>
          <a:p>
            <a:r>
              <a:rPr lang="ru-RU" dirty="0"/>
              <a:t>Пример кода участника:</a:t>
            </a:r>
            <a:endParaRPr lang="ru-RU" dirty="0"/>
          </a:p>
          <a:p>
            <a:r>
              <a:rPr lang="en-US" dirty="0"/>
              <a:t>7792/edu023484/10/4wvq2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3284" y="1414385"/>
            <a:ext cx="6117496" cy="492621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393" y="302683"/>
            <a:ext cx="10515600" cy="6865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системы 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Сириус олимп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"/>
              </a:rPr>
              <a:t>https://siriusolymp.ru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74" y="1339392"/>
            <a:ext cx="4966607" cy="5105400"/>
          </a:xfr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7193" y="1271848"/>
            <a:ext cx="5224587" cy="449718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9393" y="302683"/>
            <a:ext cx="10515600" cy="68653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Информационные системы </a:t>
            </a:r>
            <a:b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 ЦРТ Аврора </a:t>
            </a:r>
            <a:r>
              <a:rPr lang="en-US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"/>
              </a:rPr>
              <a:t>https://avroracenter.com</a:t>
            </a:r>
            <a:r>
              <a:rPr lang="ru-RU" sz="36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558" y="1609494"/>
            <a:ext cx="8220884" cy="435133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9426" y="129325"/>
            <a:ext cx="10683240" cy="1625871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Информационное обеспечение на сайтах организаторов школьного и муниципального этапов ВсОШ:</a:t>
            </a: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9334" y="0"/>
            <a:ext cx="1640331" cy="258650"/>
          </a:xfrm>
          <a:prstGeom prst="rect">
            <a:avLst/>
          </a:prstGeom>
        </p:spPr>
      </p:pic>
      <p:pic>
        <p:nvPicPr>
          <p:cNvPr id="5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19" y="413208"/>
            <a:ext cx="936953" cy="245966"/>
          </a:xfrm>
          <a:prstGeom prst="rect">
            <a:avLst/>
          </a:prstGeom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38200" y="1396538"/>
            <a:ext cx="10515600" cy="4780425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1. Приказ </a:t>
            </a:r>
            <a:r>
              <a:rPr lang="ru-RU" dirty="0" err="1"/>
              <a:t>Минпросвещения</a:t>
            </a:r>
            <a:r>
              <a:rPr lang="ru-RU" dirty="0"/>
              <a:t> России от 27.11.2020 года № 678 «Об утверждении Порядка проведения всероссийской олимпиады школьников»</a:t>
            </a:r>
            <a:endParaRPr lang="ru-RU" dirty="0"/>
          </a:p>
          <a:p>
            <a:r>
              <a:rPr lang="ru-RU" dirty="0"/>
              <a:t>2. Региональные приказы о проведении ВсОШ (№ 1920, № 1962)</a:t>
            </a:r>
            <a:endParaRPr lang="ru-RU" dirty="0"/>
          </a:p>
          <a:p>
            <a:r>
              <a:rPr lang="ru-RU" dirty="0"/>
              <a:t>3. Муниципальные приказы о проведении ВсОШ </a:t>
            </a:r>
            <a:endParaRPr lang="ru-RU" dirty="0"/>
          </a:p>
          <a:p>
            <a:r>
              <a:rPr lang="ru-RU" dirty="0"/>
              <a:t>4. График школьного этапа ВсОШ </a:t>
            </a:r>
            <a:endParaRPr lang="ru-RU" dirty="0"/>
          </a:p>
          <a:p>
            <a:r>
              <a:rPr lang="ru-RU" dirty="0"/>
              <a:t>5. Организационно-технологическая модель проведения ВсОШ</a:t>
            </a:r>
            <a:endParaRPr lang="ru-RU" dirty="0"/>
          </a:p>
          <a:p>
            <a:r>
              <a:rPr lang="ru-RU" dirty="0"/>
              <a:t>6. Методические рекомендации по проведению школьного и муниципального этапов всероссийской олимпиады школьников в 2023/24 учебном году по 24 общеобразовательным предметам</a:t>
            </a:r>
            <a:endParaRPr lang="ru-RU" dirty="0"/>
          </a:p>
          <a:p>
            <a:r>
              <a:rPr lang="ru-RU" dirty="0"/>
              <a:t>7. Требования к проведению школьного этапа ВсОШ по всем предметам</a:t>
            </a:r>
            <a:endParaRPr lang="ru-RU" dirty="0"/>
          </a:p>
          <a:p>
            <a:r>
              <a:rPr lang="ru-RU" dirty="0"/>
              <a:t>8. Формы для участия во ВсОШ (формы заявлений на участие, апелляцию, согласие на обработку ПД)</a:t>
            </a:r>
            <a:endParaRPr lang="ru-RU" dirty="0"/>
          </a:p>
          <a:p>
            <a:r>
              <a:rPr lang="ru-RU" dirty="0"/>
              <a:t>9. Горячая линия: муниципальный координатор с контактами (номер телефона, электронная почта)</a:t>
            </a:r>
            <a:endParaRPr lang="ru-RU" dirty="0"/>
          </a:p>
          <a:p>
            <a:r>
              <a:rPr lang="ru-RU" dirty="0"/>
              <a:t>10. Итоги школьного этапа ВсОШ (не позднее 21 дня после проведения)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3019</Words>
  <Application>WPS Presentation</Application>
  <PresentationFormat>Широкоэкранный</PresentationFormat>
  <Paragraphs>91</Paragraphs>
  <Slides>12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0" baseType="lpstr">
      <vt:lpstr>Arial</vt:lpstr>
      <vt:lpstr>SimSun</vt:lpstr>
      <vt:lpstr>Wingdings</vt:lpstr>
      <vt:lpstr>Times New Roman</vt:lpstr>
      <vt:lpstr>Calibri</vt:lpstr>
      <vt:lpstr>Microsoft YaHei</vt:lpstr>
      <vt:lpstr>Arial Unicode MS</vt:lpstr>
      <vt:lpstr>Тема Office</vt:lpstr>
      <vt:lpstr>PowerPoint 演示文稿</vt:lpstr>
      <vt:lpstr>Предметы, проводимые на платформе «Сириус.Курсы»</vt:lpstr>
      <vt:lpstr>Предметы, проводимые на платформе «Сириус.Курсы»</vt:lpstr>
      <vt:lpstr>Предметы, проводимые на платформе «Сириус.Курсы»</vt:lpstr>
      <vt:lpstr>Предметы, проводимые на платформе «Сириус.Курсы»</vt:lpstr>
      <vt:lpstr>Платформа «Сириус.Курсы» для выполнения онлайн-туров школьного этапа ВсОШ</vt:lpstr>
      <vt:lpstr>Информационные системы  Сайт Сириус олимп https://siriusolymp.ru </vt:lpstr>
      <vt:lpstr>Информационные системы  Сайт ЦРТ Аврора https://avroracenter.com </vt:lpstr>
      <vt:lpstr>Информационное обеспечение на сайтах организаторов школьного и муниципального этапов ВсОШ:</vt:lpstr>
      <vt:lpstr>Формы отчетов о проведении школьного этапа ВсОШ  в срок до 13 ноября</vt:lpstr>
      <vt:lpstr>Инструкция для участника</vt:lpstr>
      <vt:lpstr>Контакты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Васильева Татьяна Васильевна</dc:creator>
  <cp:lastModifiedBy>Гимназия №1</cp:lastModifiedBy>
  <cp:revision>37</cp:revision>
  <dcterms:created xsi:type="dcterms:W3CDTF">2023-04-25T14:45:00Z</dcterms:created>
  <dcterms:modified xsi:type="dcterms:W3CDTF">2024-09-26T04:24:28Z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B8E5E38409A549EEB01A05D08F136EFF_13</vt:lpwstr>
  </property>
  <property fmtid="{D5CDD505-2E9C-101B-9397-08002B2CF9AE}" pid="3" name="KSOProductBuildVer">
    <vt:lpwstr>1049-12.2.0.17562</vt:lpwstr>
  </property>
</Properties>
</file>